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Open Sans Bold" charset="1" panose="020B0806030504020204"/>
      <p:regular r:id="rId26"/>
    </p:embeddedFont>
    <p:embeddedFont>
      <p:font typeface="Montserrat Semi-Bold" charset="1" panose="00000700000000000000"/>
      <p:regular r:id="rId29"/>
    </p:embeddedFont>
    <p:embeddedFont>
      <p:font typeface="Open Sauce" charset="1" panose="0000050000000000000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notesMasters/notesMaster1.xml" Type="http://schemas.openxmlformats.org/officeDocument/2006/relationships/notesMaster"/><Relationship Id="rId24" Target="theme/theme2.xml" Type="http://schemas.openxmlformats.org/officeDocument/2006/relationships/theme"/><Relationship Id="rId25" Target="notesSlides/notesSlide1.xml" Type="http://schemas.openxmlformats.org/officeDocument/2006/relationships/notesSlide"/><Relationship Id="rId26" Target="fonts/font26.fntdata" Type="http://schemas.openxmlformats.org/officeDocument/2006/relationships/font"/><Relationship Id="rId27" Target="notesSlides/notesSlide2.xml" Type="http://schemas.openxmlformats.org/officeDocument/2006/relationships/notesSlide"/><Relationship Id="rId28" Target="notesSlides/notesSlide3.xml" Type="http://schemas.openxmlformats.org/officeDocument/2006/relationships/notes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notesSlides/notesSlide4.xml" Type="http://schemas.openxmlformats.org/officeDocument/2006/relationships/notesSlide"/><Relationship Id="rId31" Target="notesSlides/notesSlide5.xml" Type="http://schemas.openxmlformats.org/officeDocument/2006/relationships/notesSlide"/><Relationship Id="rId32" Target="notesSlides/notesSlide6.xml" Type="http://schemas.openxmlformats.org/officeDocument/2006/relationships/notesSlide"/><Relationship Id="rId33" Target="notesSlides/notesSlide7.xml" Type="http://schemas.openxmlformats.org/officeDocument/2006/relationships/notesSlide"/><Relationship Id="rId34" Target="notesSlides/notesSlide8.xml" Type="http://schemas.openxmlformats.org/officeDocument/2006/relationships/notesSlide"/><Relationship Id="rId35" Target="notesSlides/notesSlide9.xml" Type="http://schemas.openxmlformats.org/officeDocument/2006/relationships/notesSlide"/><Relationship Id="rId36" Target="notesSlides/notesSlide10.xml" Type="http://schemas.openxmlformats.org/officeDocument/2006/relationships/notesSlide"/><Relationship Id="rId37" Target="notesSlides/notesSlide11.xml" Type="http://schemas.openxmlformats.org/officeDocument/2006/relationships/notesSlide"/><Relationship Id="rId38" Target="notesSlides/notesSlide12.xml" Type="http://schemas.openxmlformats.org/officeDocument/2006/relationships/notesSlide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notesSlides/notesSlide13.xml" Type="http://schemas.openxmlformats.org/officeDocument/2006/relationships/notesSlide"/><Relationship Id="rId41" Target="notesSlides/notesSlide14.xml" Type="http://schemas.openxmlformats.org/officeDocument/2006/relationships/notesSlide"/><Relationship Id="rId42" Target="notesSlides/notesSlide15.xml" Type="http://schemas.openxmlformats.org/officeDocument/2006/relationships/notesSlide"/><Relationship Id="rId43" Target="notesSlides/notesSlide16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6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2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2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23.pn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25.pn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VAHJXIM6dfU.mp4" Type="http://schemas.openxmlformats.org/officeDocument/2006/relationships/video"/><Relationship Id="rId6" Target="../media/VAHJXIM6dfU.mp4" Type="http://schemas.microsoft.com/office/2007/relationships/media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4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0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35" t="0" r="-335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1335821" y="8767127"/>
            <a:ext cx="592347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Daniel García Nilo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1" t="0" r="-561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3884265"/>
            <a:ext cx="9633172" cy="6141147"/>
          </a:xfrm>
          <a:custGeom>
            <a:avLst/>
            <a:gdLst/>
            <a:ahLst/>
            <a:cxnLst/>
            <a:rect r="r" b="b" t="t" l="l"/>
            <a:pathLst>
              <a:path h="6141147" w="9633172">
                <a:moveTo>
                  <a:pt x="0" y="0"/>
                </a:moveTo>
                <a:lnTo>
                  <a:pt x="9633172" y="0"/>
                </a:lnTo>
                <a:lnTo>
                  <a:pt x="9633172" y="6141148"/>
                </a:lnTo>
                <a:lnTo>
                  <a:pt x="0" y="6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8" t="0" r="-448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3" t="0" r="-223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2946346"/>
            <a:ext cx="9116979" cy="6789239"/>
          </a:xfrm>
          <a:custGeom>
            <a:avLst/>
            <a:gdLst/>
            <a:ahLst/>
            <a:cxnLst/>
            <a:rect r="r" b="b" t="t" l="l"/>
            <a:pathLst>
              <a:path h="6789239" w="9116979">
                <a:moveTo>
                  <a:pt x="0" y="0"/>
                </a:moveTo>
                <a:lnTo>
                  <a:pt x="9116979" y="0"/>
                </a:lnTo>
                <a:lnTo>
                  <a:pt x="9116979" y="6789239"/>
                </a:lnTo>
                <a:lnTo>
                  <a:pt x="0" y="6789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3" t="0" r="-223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3614563"/>
            <a:ext cx="9327956" cy="6482930"/>
          </a:xfrm>
          <a:custGeom>
            <a:avLst/>
            <a:gdLst/>
            <a:ahLst/>
            <a:cxnLst/>
            <a:rect r="r" b="b" t="t" l="l"/>
            <a:pathLst>
              <a:path h="6482930" w="9327956">
                <a:moveTo>
                  <a:pt x="0" y="0"/>
                </a:moveTo>
                <a:lnTo>
                  <a:pt x="9327956" y="0"/>
                </a:lnTo>
                <a:lnTo>
                  <a:pt x="9327956" y="6482929"/>
                </a:lnTo>
                <a:lnTo>
                  <a:pt x="0" y="6482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937913" y="5672942"/>
            <a:ext cx="1279009" cy="468970"/>
          </a:xfrm>
          <a:custGeom>
            <a:avLst/>
            <a:gdLst/>
            <a:ahLst/>
            <a:cxnLst/>
            <a:rect r="r" b="b" t="t" l="l"/>
            <a:pathLst>
              <a:path h="468970" w="1279009">
                <a:moveTo>
                  <a:pt x="0" y="0"/>
                </a:moveTo>
                <a:lnTo>
                  <a:pt x="1279009" y="0"/>
                </a:lnTo>
                <a:lnTo>
                  <a:pt x="1279009" y="468970"/>
                </a:lnTo>
                <a:lnTo>
                  <a:pt x="0" y="46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009221" y="5676546"/>
            <a:ext cx="1136393" cy="414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3"/>
              </a:lnSpc>
            </a:pPr>
            <a:r>
              <a:rPr lang="en-US" sz="2445">
                <a:solidFill>
                  <a:srgbClr val="DC455F"/>
                </a:solidFill>
                <a:latin typeface="Open Sauce"/>
                <a:ea typeface="Open Sauce"/>
                <a:cs typeface="Open Sauce"/>
                <a:sym typeface="Open Sauce"/>
              </a:rPr>
              <a:t>inferior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3" t="0" r="-223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35" t="0" r="-335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9046401"/>
            <a:ext cx="16230600" cy="1088091"/>
          </a:xfrm>
          <a:custGeom>
            <a:avLst/>
            <a:gdLst/>
            <a:ahLst/>
            <a:cxnLst/>
            <a:rect r="r" b="b" t="t" l="l"/>
            <a:pathLst>
              <a:path h="1088091" w="16230600">
                <a:moveTo>
                  <a:pt x="0" y="0"/>
                </a:moveTo>
                <a:lnTo>
                  <a:pt x="16230600" y="0"/>
                </a:lnTo>
                <a:lnTo>
                  <a:pt x="16230600" y="1088091"/>
                </a:lnTo>
                <a:lnTo>
                  <a:pt x="0" y="1088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389" t="-17904" r="-55389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013290" y="8491366"/>
            <a:ext cx="9035863" cy="2417000"/>
          </a:xfrm>
          <a:custGeom>
            <a:avLst/>
            <a:gdLst/>
            <a:ahLst/>
            <a:cxnLst/>
            <a:rect r="r" b="b" t="t" l="l"/>
            <a:pathLst>
              <a:path h="2417000" w="9035863">
                <a:moveTo>
                  <a:pt x="0" y="0"/>
                </a:moveTo>
                <a:lnTo>
                  <a:pt x="9035862" y="0"/>
                </a:lnTo>
                <a:lnTo>
                  <a:pt x="9035862" y="2417001"/>
                </a:lnTo>
                <a:lnTo>
                  <a:pt x="0" y="2417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35" t="0" r="-335" b="0"/>
              </a:stretch>
            </a:blipFill>
          </p:spPr>
        </p:sp>
      </p:grp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657" t="0" r="657" b="0"/>
          <a:stretch>
            <a:fillRect/>
          </a:stretch>
        </p:blipFill>
        <p:spPr>
          <a:xfrm flipH="false" flipV="false" rot="0">
            <a:off x="11357490" y="1779468"/>
            <a:ext cx="5901810" cy="3364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933083" y="8359778"/>
            <a:ext cx="4326217" cy="898522"/>
          </a:xfrm>
          <a:custGeom>
            <a:avLst/>
            <a:gdLst/>
            <a:ahLst/>
            <a:cxnLst/>
            <a:rect r="r" b="b" t="t" l="l"/>
            <a:pathLst>
              <a:path h="898522" w="4326217">
                <a:moveTo>
                  <a:pt x="0" y="0"/>
                </a:moveTo>
                <a:lnTo>
                  <a:pt x="4326217" y="0"/>
                </a:lnTo>
                <a:lnTo>
                  <a:pt x="4326217" y="898522"/>
                </a:lnTo>
                <a:lnTo>
                  <a:pt x="0" y="898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050C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8701" y="2889059"/>
            <a:ext cx="14810598" cy="4518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43"/>
              </a:lnSpc>
            </a:pPr>
            <a:r>
              <a:rPr lang="en-US" b="true" sz="3399" spc="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1. ¿Cuántos tiros acaban en gol? ¿Cuál es el desbalanceo natural del fútbol?</a:t>
            </a:r>
          </a:p>
          <a:p>
            <a:pPr algn="just">
              <a:lnSpc>
                <a:spcPts val="3943"/>
              </a:lnSpc>
            </a:pPr>
          </a:p>
          <a:p>
            <a:pPr algn="just">
              <a:lnSpc>
                <a:spcPts val="3943"/>
              </a:lnSpc>
            </a:pPr>
            <a:r>
              <a:rPr lang="en-US" b="true" sz="3399" spc="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2. ¿Cómo afecta la </a:t>
            </a:r>
            <a:r>
              <a:rPr lang="en-US" b="true" sz="3399" spc="16">
                <a:solidFill>
                  <a:srgbClr val="DC455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distancia a porterí</a:t>
            </a:r>
            <a:r>
              <a:rPr lang="en-US" b="true" sz="3399" spc="16">
                <a:solidFill>
                  <a:srgbClr val="DC455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</a:t>
            </a:r>
            <a:r>
              <a:rPr lang="en-US" b="true" sz="3399" spc="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y </a:t>
            </a:r>
            <a:r>
              <a:rPr lang="en-US" b="true" sz="3399" spc="16">
                <a:solidFill>
                  <a:srgbClr val="DC455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el ángulo de tiro</a:t>
            </a:r>
            <a:r>
              <a:rPr lang="en-US" b="true" sz="3399" spc="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b="true" sz="3399" spc="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 la probabilidad de marcar?</a:t>
            </a:r>
          </a:p>
          <a:p>
            <a:pPr algn="just">
              <a:lnSpc>
                <a:spcPts val="3943"/>
              </a:lnSpc>
            </a:pPr>
          </a:p>
          <a:p>
            <a:pPr algn="just">
              <a:lnSpc>
                <a:spcPts val="3943"/>
              </a:lnSpc>
            </a:pPr>
            <a:r>
              <a:rPr lang="en-US" b="true" sz="3399" spc="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3. ¿Influyen el </a:t>
            </a:r>
            <a:r>
              <a:rPr lang="en-US" b="true" sz="3399" spc="16">
                <a:solidFill>
                  <a:srgbClr val="DC455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tipo de disparo</a:t>
            </a:r>
            <a:r>
              <a:rPr lang="en-US" b="true" sz="3399" spc="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, la </a:t>
            </a:r>
            <a:r>
              <a:rPr lang="en-US" b="true" sz="3399" spc="16">
                <a:solidFill>
                  <a:srgbClr val="DC455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parte del cuerpo</a:t>
            </a:r>
            <a:r>
              <a:rPr lang="en-US" b="true" sz="3399" spc="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y la </a:t>
            </a:r>
            <a:r>
              <a:rPr lang="en-US" b="true" sz="3399" spc="16">
                <a:solidFill>
                  <a:srgbClr val="DC455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presión defensiva</a:t>
            </a:r>
            <a:r>
              <a:rPr lang="en-US" b="true" sz="3399" spc="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?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8025043"/>
            <a:ext cx="10936700" cy="2074400"/>
          </a:xfrm>
          <a:custGeom>
            <a:avLst/>
            <a:gdLst/>
            <a:ahLst/>
            <a:cxnLst/>
            <a:rect r="r" b="b" t="t" l="l"/>
            <a:pathLst>
              <a:path h="2074400" w="10936700">
                <a:moveTo>
                  <a:pt x="0" y="0"/>
                </a:moveTo>
                <a:lnTo>
                  <a:pt x="10936700" y="0"/>
                </a:lnTo>
                <a:lnTo>
                  <a:pt x="10936700" y="2074400"/>
                </a:lnTo>
                <a:lnTo>
                  <a:pt x="0" y="207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15" r="0" b="-415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1" t="0" r="-561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E1D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93371" y="6146901"/>
            <a:ext cx="11301259" cy="3418631"/>
          </a:xfrm>
          <a:custGeom>
            <a:avLst/>
            <a:gdLst/>
            <a:ahLst/>
            <a:cxnLst/>
            <a:rect r="r" b="b" t="t" l="l"/>
            <a:pathLst>
              <a:path h="3418631" w="11301259">
                <a:moveTo>
                  <a:pt x="0" y="0"/>
                </a:moveTo>
                <a:lnTo>
                  <a:pt x="11301258" y="0"/>
                </a:lnTo>
                <a:lnTo>
                  <a:pt x="11301258" y="3418631"/>
                </a:lnTo>
                <a:lnTo>
                  <a:pt x="0" y="34186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93371" y="576584"/>
            <a:ext cx="11301259" cy="4944301"/>
          </a:xfrm>
          <a:custGeom>
            <a:avLst/>
            <a:gdLst/>
            <a:ahLst/>
            <a:cxnLst/>
            <a:rect r="r" b="b" t="t" l="l"/>
            <a:pathLst>
              <a:path h="4944301" w="11301259">
                <a:moveTo>
                  <a:pt x="0" y="0"/>
                </a:moveTo>
                <a:lnTo>
                  <a:pt x="11301258" y="0"/>
                </a:lnTo>
                <a:lnTo>
                  <a:pt x="11301258" y="4944301"/>
                </a:lnTo>
                <a:lnTo>
                  <a:pt x="0" y="4944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8" t="0" r="-448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DAHKBWWELNg</dc:identifier>
  <dcterms:modified xsi:type="dcterms:W3CDTF">2011-08-01T06:04:30Z</dcterms:modified>
  <cp:revision>1</cp:revision>
  <dc:title>xG-statsbomb FINAL</dc:title>
</cp:coreProperties>
</file>